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sldIdLst>
    <p:sldId id="256" r:id="rId2"/>
    <p:sldId id="257" r:id="rId3"/>
    <p:sldId id="259" r:id="rId4"/>
  </p:sldIdLst>
  <p:sldSz cx="12192000" cy="6858000"/>
  <p:notesSz cx="6858000" cy="9144000"/>
  <p:embeddedFontLst>
    <p:embeddedFont>
      <p:font typeface="Calibri" panose="020F0502020204030204" pitchFamily="34" charset="0"/>
      <p:regular r:id="rId5"/>
      <p:bold r:id="rId6"/>
      <p:italic r:id="rId7"/>
      <p:boldItalic r:id="rId8"/>
    </p:embeddedFont>
    <p:embeddedFont>
      <p:font typeface="Calibri Light" panose="020F0302020204030204" pitchFamily="34" charset="0"/>
      <p:regular r:id="rId9"/>
      <p:italic r:id="rId10"/>
    </p:embeddedFont>
    <p:embeddedFont>
      <p:font typeface="Montserrat" pitchFamily="2" charset="77"/>
      <p:regular r:id="rId11"/>
      <p:bold r:id="rId12"/>
      <p:italic r:id="rId13"/>
      <p:boldItalic r:id="rId14"/>
    </p:embeddedFont>
    <p:embeddedFont>
      <p:font typeface="montserrat bold" pitchFamily="2" charset="77"/>
      <p:bold r:id="rId15"/>
    </p:embeddedFont>
    <p:embeddedFont>
      <p:font typeface="montserrat bold" pitchFamily="2" charset="77"/>
      <p:bold r:id="rId15"/>
    </p:embeddedFont>
  </p:embeddedFontLst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581" autoAdjust="0"/>
    <p:restoredTop sz="94660"/>
  </p:normalViewPr>
  <p:slideViewPr>
    <p:cSldViewPr snapToGrid="0" showGuides="1">
      <p:cViewPr>
        <p:scale>
          <a:sx n="51" d="100"/>
          <a:sy n="51" d="100"/>
        </p:scale>
        <p:origin x="1616" y="112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4.fntdata"/><Relationship Id="rId13" Type="http://schemas.openxmlformats.org/officeDocument/2006/relationships/font" Target="fonts/font9.fntdata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font" Target="fonts/font3.fntdata"/><Relationship Id="rId12" Type="http://schemas.openxmlformats.org/officeDocument/2006/relationships/font" Target="fonts/font8.fntdata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2.fntdata"/><Relationship Id="rId11" Type="http://schemas.openxmlformats.org/officeDocument/2006/relationships/font" Target="fonts/font7.fntdata"/><Relationship Id="rId5" Type="http://schemas.openxmlformats.org/officeDocument/2006/relationships/font" Target="fonts/font1.fntdata"/><Relationship Id="rId15" Type="http://schemas.openxmlformats.org/officeDocument/2006/relationships/font" Target="fonts/font11.fntdata"/><Relationship Id="rId10" Type="http://schemas.openxmlformats.org/officeDocument/2006/relationships/font" Target="fonts/font6.fntdata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font" Target="fonts/font5.fntdata"/><Relationship Id="rId14" Type="http://schemas.openxmlformats.org/officeDocument/2006/relationships/font" Target="fonts/font10.fntdata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3EF115D2-6205-B1EA-97D5-E2B39395DF7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71F5E5CD-3663-D122-45AD-06B259069FC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0ECCDF75-7B9B-96AC-78F5-121AB1FE2F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08ED88-7C10-496D-B6FD-B893B35ECA6B}" type="datetimeFigureOut">
              <a:rPr lang="it-IT" smtClean="0"/>
              <a:t>14/01/25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C83EEE35-C693-04FD-B746-4EC77C08D9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1703CB39-75C3-B3A7-1800-EADF12824C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C54DA7-0151-4EBD-92C8-B5A0C422DE08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4082858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9ADC0548-4A71-DB29-1E71-2C99B71588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D1781658-9475-FE19-C9E0-9BC560760EC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9ADC700F-C88D-17A6-BC9E-1D40F92948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08ED88-7C10-496D-B6FD-B893B35ECA6B}" type="datetimeFigureOut">
              <a:rPr lang="it-IT" smtClean="0"/>
              <a:t>14/01/25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1D8BE2CF-784B-AD89-1D28-B4F69D6D39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48B12BBE-A668-4C00-04FB-A73D019B50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C54DA7-0151-4EBD-92C8-B5A0C422DE08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5380757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>
            <a:extLst>
              <a:ext uri="{FF2B5EF4-FFF2-40B4-BE49-F238E27FC236}">
                <a16:creationId xmlns:a16="http://schemas.microsoft.com/office/drawing/2014/main" id="{25948EA5-A36C-2181-0E4F-AF4C375E4F7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F3EEC3AE-E1D0-4066-3A75-945535777DB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B06EC4C6-E2B9-38A6-F65B-C662A9CB96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08ED88-7C10-496D-B6FD-B893B35ECA6B}" type="datetimeFigureOut">
              <a:rPr lang="it-IT" smtClean="0"/>
              <a:t>14/01/25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E8623214-23C8-5E17-E160-161E3D341D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C8841FB4-94A7-553E-B5D9-139945E8E6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C54DA7-0151-4EBD-92C8-B5A0C422DE08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7077951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FEBEC9AA-E60D-656E-6DBE-0F590CC09F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A824F4AC-DF23-5BAC-9BAC-E60BAFF4CB3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2C474943-7EC3-4598-1828-FD6D5852B6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08ED88-7C10-496D-B6FD-B893B35ECA6B}" type="datetimeFigureOut">
              <a:rPr lang="it-IT" smtClean="0"/>
              <a:t>14/01/25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133BBDD2-C390-C994-AF74-FE3A28E549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CBA8FC90-2425-3468-4498-D768537FEB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C54DA7-0151-4EBD-92C8-B5A0C422DE08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1726245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FBB8A850-9A77-AF25-F3E9-06BA7D8D44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1ABEC777-6226-36D7-4646-027AB0F4686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203C207D-3DCC-437A-6E05-BB2293AB2B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08ED88-7C10-496D-B6FD-B893B35ECA6B}" type="datetimeFigureOut">
              <a:rPr lang="it-IT" smtClean="0"/>
              <a:t>14/01/25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0FB94FD8-2FF0-7CD1-1077-8698EBF17B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FB8AB625-115A-F6A4-AD0B-C3FBFF825A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C54DA7-0151-4EBD-92C8-B5A0C422DE08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0029710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8B876D60-0DA9-3430-F5CF-2A5369482D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1710D7CD-FE29-87AF-6701-7BD51815033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DEA096AF-5700-4E89-A80C-63519DEF0F8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26555AB5-81A8-0AEC-6161-56CC0C3E2E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08ED88-7C10-496D-B6FD-B893B35ECA6B}" type="datetimeFigureOut">
              <a:rPr lang="it-IT" smtClean="0"/>
              <a:t>14/01/25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7E295335-224A-CE0E-F8A6-49E5DB1519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D5D9492B-4D36-2565-5B51-9D97858B87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C54DA7-0151-4EBD-92C8-B5A0C422DE08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5359046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65DB0C8C-F261-8D73-CE16-9930E01CEB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DBE09F15-60AA-DAC9-35F4-4848741967C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CB5516FE-CFE6-577E-9636-8B44E7FDD77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>
            <a:extLst>
              <a:ext uri="{FF2B5EF4-FFF2-40B4-BE49-F238E27FC236}">
                <a16:creationId xmlns:a16="http://schemas.microsoft.com/office/drawing/2014/main" id="{4AC192F5-A9CF-B1A0-56BB-5A72524B0FA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6" name="Segnaposto contenuto 5">
            <a:extLst>
              <a:ext uri="{FF2B5EF4-FFF2-40B4-BE49-F238E27FC236}">
                <a16:creationId xmlns:a16="http://schemas.microsoft.com/office/drawing/2014/main" id="{CA1E8E62-EC3C-851F-2967-75C6B7165EE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" name="Segnaposto data 6">
            <a:extLst>
              <a:ext uri="{FF2B5EF4-FFF2-40B4-BE49-F238E27FC236}">
                <a16:creationId xmlns:a16="http://schemas.microsoft.com/office/drawing/2014/main" id="{7F80B5FA-F451-D5B7-9930-050E33863C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08ED88-7C10-496D-B6FD-B893B35ECA6B}" type="datetimeFigureOut">
              <a:rPr lang="it-IT" smtClean="0"/>
              <a:t>14/01/25</a:t>
            </a:fld>
            <a:endParaRPr lang="it-IT"/>
          </a:p>
        </p:txBody>
      </p:sp>
      <p:sp>
        <p:nvSpPr>
          <p:cNvPr id="8" name="Segnaposto piè di pagina 7">
            <a:extLst>
              <a:ext uri="{FF2B5EF4-FFF2-40B4-BE49-F238E27FC236}">
                <a16:creationId xmlns:a16="http://schemas.microsoft.com/office/drawing/2014/main" id="{276643FB-7412-9BB5-7FDA-CEC345EE98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>
            <a:extLst>
              <a:ext uri="{FF2B5EF4-FFF2-40B4-BE49-F238E27FC236}">
                <a16:creationId xmlns:a16="http://schemas.microsoft.com/office/drawing/2014/main" id="{38E55F4F-1E3A-E0B5-6A04-D2B35C37E7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C54DA7-0151-4EBD-92C8-B5A0C422DE08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0119283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AC7C6E50-B69D-CDE0-C02B-ADC6DC8ED9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data 2">
            <a:extLst>
              <a:ext uri="{FF2B5EF4-FFF2-40B4-BE49-F238E27FC236}">
                <a16:creationId xmlns:a16="http://schemas.microsoft.com/office/drawing/2014/main" id="{4DF2273E-BA10-9C8D-6223-A4D59D67EE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08ED88-7C10-496D-B6FD-B893B35ECA6B}" type="datetimeFigureOut">
              <a:rPr lang="it-IT" smtClean="0"/>
              <a:t>14/01/25</a:t>
            </a:fld>
            <a:endParaRPr lang="it-IT"/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25EB28C0-8DD9-122D-3FEF-636CAA851E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762C1E22-8BF8-1B6C-7B0C-7D3014BAD0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C54DA7-0151-4EBD-92C8-B5A0C422DE08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0868782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>
            <a:extLst>
              <a:ext uri="{FF2B5EF4-FFF2-40B4-BE49-F238E27FC236}">
                <a16:creationId xmlns:a16="http://schemas.microsoft.com/office/drawing/2014/main" id="{EA01EDE0-EB9B-1296-7BBE-9BD849FB82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08ED88-7C10-496D-B6FD-B893B35ECA6B}" type="datetimeFigureOut">
              <a:rPr lang="it-IT" smtClean="0"/>
              <a:t>14/01/25</a:t>
            </a:fld>
            <a:endParaRPr lang="it-IT"/>
          </a:p>
        </p:txBody>
      </p:sp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id="{8EED9B3C-84FE-C71B-B5B1-6D59741C16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449760AD-EED9-4346-6193-C1B55F6A3E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C54DA7-0151-4EBD-92C8-B5A0C422DE08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8054035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123840C8-E7B3-1738-2DD4-C848A9CA53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4C3F1234-CD95-7577-08F2-22B1839ADAC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707CF893-5455-B9B5-257B-1F12CB6FB1C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27C5C8F7-2C9E-B9D7-0645-F153A9D617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08ED88-7C10-496D-B6FD-B893B35ECA6B}" type="datetimeFigureOut">
              <a:rPr lang="it-IT" smtClean="0"/>
              <a:t>14/01/25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A4B259FF-1027-1FDF-3833-85B9E94C02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57BCE715-D794-F59F-C0C8-9DC8AD5674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C54DA7-0151-4EBD-92C8-B5A0C422DE08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218474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4D90B98C-ACCB-C6EA-6132-986E187632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immagine 2">
            <a:extLst>
              <a:ext uri="{FF2B5EF4-FFF2-40B4-BE49-F238E27FC236}">
                <a16:creationId xmlns:a16="http://schemas.microsoft.com/office/drawing/2014/main" id="{1DAE1AA4-FE41-3FF1-8CDA-F7A7C8F744C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DB6EA664-C1C6-79B9-54E5-1ED6B9F5D5D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E9DB71C2-863A-0ECE-2D53-80D2A1B09E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08ED88-7C10-496D-B6FD-B893B35ECA6B}" type="datetimeFigureOut">
              <a:rPr lang="it-IT" smtClean="0"/>
              <a:t>14/01/25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9C28BFFA-1466-6087-839E-E7D732441E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83FD2D83-5777-48AA-F20A-7484D4DF8C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C54DA7-0151-4EBD-92C8-B5A0C422DE08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9282035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>
            <a:extLst>
              <a:ext uri="{FF2B5EF4-FFF2-40B4-BE49-F238E27FC236}">
                <a16:creationId xmlns:a16="http://schemas.microsoft.com/office/drawing/2014/main" id="{5B969BAF-B104-E035-B511-4908EDD6DB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539821BD-F912-8C06-EBF3-2287275D50E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BDACDD15-4AE9-E2A2-FF33-828118C0975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08ED88-7C10-496D-B6FD-B893B35ECA6B}" type="datetimeFigureOut">
              <a:rPr lang="it-IT" smtClean="0"/>
              <a:t>14/01/25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9ABDF67F-E1E9-EB5E-2E2D-5B28C987623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D517ACF2-401D-980A-FA47-C6D69264C02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AC54DA7-0151-4EBD-92C8-B5A0C422DE08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6002139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sv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sv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3.png"/><Relationship Id="rId7" Type="http://schemas.openxmlformats.org/officeDocument/2006/relationships/image" Target="../media/image10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svg"/><Relationship Id="rId5" Type="http://schemas.openxmlformats.org/officeDocument/2006/relationships/image" Target="../media/image5.png"/><Relationship Id="rId4" Type="http://schemas.openxmlformats.org/officeDocument/2006/relationships/image" Target="../media/image4.sv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3.png"/><Relationship Id="rId7" Type="http://schemas.openxmlformats.org/officeDocument/2006/relationships/image" Target="../media/image10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svg"/><Relationship Id="rId5" Type="http://schemas.openxmlformats.org/officeDocument/2006/relationships/image" Target="../media/image5.png"/><Relationship Id="rId4" Type="http://schemas.openxmlformats.org/officeDocument/2006/relationships/image" Target="../media/image4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magine 4" descr="Immagine che contiene schermata, Policromia, cerchio, oscurità&#10;&#10;Descrizione generata automaticamente">
            <a:extLst>
              <a:ext uri="{FF2B5EF4-FFF2-40B4-BE49-F238E27FC236}">
                <a16:creationId xmlns:a16="http://schemas.microsoft.com/office/drawing/2014/main" id="{C2048AE6-47E5-3D86-8EBF-877C452A1E2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28" r="5828"/>
          <a:stretch/>
        </p:blipFill>
        <p:spPr>
          <a:xfrm>
            <a:off x="-1" y="954"/>
            <a:ext cx="12192000" cy="3360042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10" name="Rettangolo 9">
            <a:extLst>
              <a:ext uri="{FF2B5EF4-FFF2-40B4-BE49-F238E27FC236}">
                <a16:creationId xmlns:a16="http://schemas.microsoft.com/office/drawing/2014/main" id="{10AB3DD0-53DB-4540-688A-290FDF9CB71D}"/>
              </a:ext>
            </a:extLst>
          </p:cNvPr>
          <p:cNvSpPr/>
          <p:nvPr/>
        </p:nvSpPr>
        <p:spPr>
          <a:xfrm>
            <a:off x="0" y="6002871"/>
            <a:ext cx="12192000" cy="855129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D6139822-C92B-F296-B342-1CC83ADBB7E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53242" y="2905770"/>
            <a:ext cx="11285516" cy="1855372"/>
          </a:xfrm>
        </p:spPr>
        <p:txBody>
          <a:bodyPr anchor="ctr">
            <a:noAutofit/>
          </a:bodyPr>
          <a:lstStyle/>
          <a:p>
            <a:r>
              <a:rPr lang="it-IT" sz="5000" dirty="0">
                <a:solidFill>
                  <a:srgbClr val="C00000"/>
                </a:solidFill>
                <a:latin typeface="montserrat bold" pitchFamily="2" charset="0"/>
              </a:rPr>
              <a:t>Il ruolo strategico del packaging</a:t>
            </a:r>
            <a:br>
              <a:rPr lang="it-IT" sz="5000" dirty="0">
                <a:solidFill>
                  <a:srgbClr val="C00000"/>
                </a:solidFill>
                <a:latin typeface="montserrat bold" pitchFamily="2" charset="0"/>
              </a:rPr>
            </a:br>
            <a:r>
              <a:rPr lang="it-IT" sz="5000" dirty="0">
                <a:solidFill>
                  <a:srgbClr val="C00000"/>
                </a:solidFill>
                <a:latin typeface="montserrat bold" pitchFamily="2" charset="0"/>
              </a:rPr>
              <a:t>nella filiera per la PL</a:t>
            </a:r>
          </a:p>
        </p:txBody>
      </p:sp>
      <p:pic>
        <p:nvPicPr>
          <p:cNvPr id="9" name="Immagine 8">
            <a:extLst>
              <a:ext uri="{FF2B5EF4-FFF2-40B4-BE49-F238E27FC236}">
                <a16:creationId xmlns:a16="http://schemas.microsoft.com/office/drawing/2014/main" id="{D27A7FF0-F0BB-7B06-98AA-7A69E00BEA0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94733" y="6391212"/>
            <a:ext cx="11802534" cy="290118"/>
          </a:xfrm>
          <a:prstGeom prst="rect">
            <a:avLst/>
          </a:prstGeom>
        </p:spPr>
      </p:pic>
      <p:sp>
        <p:nvSpPr>
          <p:cNvPr id="11" name="Rettangolo 10">
            <a:extLst>
              <a:ext uri="{FF2B5EF4-FFF2-40B4-BE49-F238E27FC236}">
                <a16:creationId xmlns:a16="http://schemas.microsoft.com/office/drawing/2014/main" id="{B109E8FD-F132-2361-1BDA-F4EEF4224CC2}"/>
              </a:ext>
            </a:extLst>
          </p:cNvPr>
          <p:cNvSpPr/>
          <p:nvPr/>
        </p:nvSpPr>
        <p:spPr>
          <a:xfrm>
            <a:off x="0" y="6002871"/>
            <a:ext cx="12192000" cy="292097"/>
          </a:xfrm>
          <a:prstGeom prst="rect">
            <a:avLst/>
          </a:prstGeom>
          <a:solidFill>
            <a:srgbClr val="BE0D0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/>
              <a:t> </a:t>
            </a:r>
          </a:p>
        </p:txBody>
      </p:sp>
      <p:sp>
        <p:nvSpPr>
          <p:cNvPr id="12" name="Titolo 14">
            <a:extLst>
              <a:ext uri="{FF2B5EF4-FFF2-40B4-BE49-F238E27FC236}">
                <a16:creationId xmlns:a16="http://schemas.microsoft.com/office/drawing/2014/main" id="{1C518D29-27A9-E21D-937F-93A5EFC25415}"/>
              </a:ext>
            </a:extLst>
          </p:cNvPr>
          <p:cNvSpPr txBox="1">
            <a:spLocks/>
          </p:cNvSpPr>
          <p:nvPr/>
        </p:nvSpPr>
        <p:spPr>
          <a:xfrm>
            <a:off x="1830000" y="6061867"/>
            <a:ext cx="8532000" cy="180000"/>
          </a:xfrm>
          <a:prstGeom prst="rect">
            <a:avLst/>
          </a:prstGeom>
        </p:spPr>
        <p:txBody>
          <a:bodyPr lIns="0" tIns="0" rIns="0" bIns="0"/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1400" b="1" i="0" kern="1200" cap="all" baseline="0">
                <a:solidFill>
                  <a:schemeClr val="bg1"/>
                </a:solidFill>
                <a:latin typeface="Inter" panose="020B0502030000000004" pitchFamily="34" charset="0"/>
                <a:ea typeface="Inter" panose="020B0502030000000004" pitchFamily="34" charset="0"/>
                <a:cs typeface="Inter" panose="020B0502030000000004" pitchFamily="34" charset="0"/>
              </a:defRPr>
            </a:lvl1pPr>
          </a:lstStyle>
          <a:p>
            <a:pPr algn="ctr"/>
            <a:r>
              <a:rPr lang="it-IT" sz="1200" dirty="0">
                <a:latin typeface="Montserrat BOLD" pitchFamily="2" charset="0"/>
              </a:rPr>
              <a:t>Comitato tecnico scientifico  |  technical </a:t>
            </a:r>
            <a:r>
              <a:rPr lang="it-IT" sz="1200" dirty="0" err="1">
                <a:latin typeface="Montserrat BOLD" pitchFamily="2" charset="0"/>
              </a:rPr>
              <a:t>scientific</a:t>
            </a:r>
            <a:r>
              <a:rPr lang="it-IT" sz="1200" dirty="0">
                <a:latin typeface="Montserrat BOLD" pitchFamily="2" charset="0"/>
              </a:rPr>
              <a:t> committee</a:t>
            </a:r>
          </a:p>
        </p:txBody>
      </p:sp>
      <p:pic>
        <p:nvPicPr>
          <p:cNvPr id="19" name="Elemento grafico 18">
            <a:extLst>
              <a:ext uri="{FF2B5EF4-FFF2-40B4-BE49-F238E27FC236}">
                <a16:creationId xmlns:a16="http://schemas.microsoft.com/office/drawing/2014/main" id="{13A02B5E-8A2D-144B-8263-E95788E0192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762000" y="0"/>
            <a:ext cx="3705725" cy="1775660"/>
          </a:xfrm>
          <a:prstGeom prst="rect">
            <a:avLst/>
          </a:prstGeom>
        </p:spPr>
      </p:pic>
      <p:pic>
        <p:nvPicPr>
          <p:cNvPr id="22" name="Elemento grafico 21">
            <a:extLst>
              <a:ext uri="{FF2B5EF4-FFF2-40B4-BE49-F238E27FC236}">
                <a16:creationId xmlns:a16="http://schemas.microsoft.com/office/drawing/2014/main" id="{929C7AF8-753D-6CF1-F0F1-EE95E927C56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5229725" y="173737"/>
            <a:ext cx="6962275" cy="1017844"/>
          </a:xfrm>
          <a:prstGeom prst="rect">
            <a:avLst/>
          </a:prstGeom>
        </p:spPr>
      </p:pic>
      <p:sp>
        <p:nvSpPr>
          <p:cNvPr id="23" name="Titolo 14">
            <a:extLst>
              <a:ext uri="{FF2B5EF4-FFF2-40B4-BE49-F238E27FC236}">
                <a16:creationId xmlns:a16="http://schemas.microsoft.com/office/drawing/2014/main" id="{7E646BE1-067E-D6B8-A125-50FE68C7712E}"/>
              </a:ext>
            </a:extLst>
          </p:cNvPr>
          <p:cNvSpPr txBox="1">
            <a:spLocks/>
          </p:cNvSpPr>
          <p:nvPr/>
        </p:nvSpPr>
        <p:spPr>
          <a:xfrm>
            <a:off x="5398347" y="380945"/>
            <a:ext cx="6598921" cy="667688"/>
          </a:xfrm>
          <a:prstGeom prst="rect">
            <a:avLst/>
          </a:prstGeom>
        </p:spPr>
        <p:txBody>
          <a:bodyPr lIns="0" tIns="0" rIns="0" bIns="0" anchor="ctr"/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1400" b="1" i="0" kern="1200" cap="all" baseline="0">
                <a:solidFill>
                  <a:schemeClr val="bg1"/>
                </a:solidFill>
                <a:latin typeface="Inter" panose="020B0502030000000004" pitchFamily="34" charset="0"/>
                <a:ea typeface="Inter" panose="020B0502030000000004" pitchFamily="34" charset="0"/>
                <a:cs typeface="Inter" panose="020B0502030000000004" pitchFamily="34" charset="0"/>
              </a:defRPr>
            </a:lvl1pPr>
          </a:lstStyle>
          <a:p>
            <a:r>
              <a:rPr lang="it-IT" sz="3400" dirty="0">
                <a:latin typeface="Montserrat BOLD" pitchFamily="2" charset="0"/>
              </a:rPr>
              <a:t>TAVOLA ROTONDA</a:t>
            </a:r>
          </a:p>
          <a:p>
            <a:r>
              <a:rPr lang="it-IT" sz="3400" b="0" dirty="0">
                <a:latin typeface="Montserrat" panose="02000505000000020004" pitchFamily="2" charset="0"/>
              </a:rPr>
              <a:t>ROUND TABLE MEETING</a:t>
            </a:r>
          </a:p>
        </p:txBody>
      </p:sp>
      <p:sp>
        <p:nvSpPr>
          <p:cNvPr id="24" name="Titolo 14">
            <a:extLst>
              <a:ext uri="{FF2B5EF4-FFF2-40B4-BE49-F238E27FC236}">
                <a16:creationId xmlns:a16="http://schemas.microsoft.com/office/drawing/2014/main" id="{14E41317-9279-95A1-758E-8FB9783041F1}"/>
              </a:ext>
            </a:extLst>
          </p:cNvPr>
          <p:cNvSpPr txBox="1">
            <a:spLocks/>
          </p:cNvSpPr>
          <p:nvPr/>
        </p:nvSpPr>
        <p:spPr>
          <a:xfrm>
            <a:off x="5229725" y="1310309"/>
            <a:ext cx="4479426" cy="463352"/>
          </a:xfrm>
          <a:prstGeom prst="rect">
            <a:avLst/>
          </a:prstGeom>
        </p:spPr>
        <p:txBody>
          <a:bodyPr lIns="0" tIns="0" rIns="0" bIns="0" anchor="ctr"/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1400" b="1" i="0" kern="1200" cap="all" baseline="0">
                <a:solidFill>
                  <a:schemeClr val="bg1"/>
                </a:solidFill>
                <a:latin typeface="Inter" panose="020B0502030000000004" pitchFamily="34" charset="0"/>
                <a:ea typeface="Inter" panose="020B0502030000000004" pitchFamily="34" charset="0"/>
                <a:cs typeface="Inter" panose="020B0502030000000004" pitchFamily="34" charset="0"/>
              </a:defRPr>
            </a:lvl1pPr>
          </a:lstStyle>
          <a:p>
            <a:pPr algn="r"/>
            <a:r>
              <a:rPr lang="it-IT" sz="1600" dirty="0">
                <a:latin typeface="Montserrat BOLD" pitchFamily="2" charset="0"/>
              </a:rPr>
              <a:t>BOLOGNA, 15 GENNAIO | JANUARY 2024</a:t>
            </a:r>
          </a:p>
          <a:p>
            <a:pPr algn="r"/>
            <a:r>
              <a:rPr lang="it-IT" sz="1600" cap="none" dirty="0">
                <a:latin typeface="Montserrat BOLD" pitchFamily="2" charset="0"/>
              </a:rPr>
              <a:t>h</a:t>
            </a:r>
            <a:r>
              <a:rPr lang="it-IT" sz="1600" dirty="0">
                <a:latin typeface="Montserrat BOLD" pitchFamily="2" charset="0"/>
              </a:rPr>
              <a:t>. 15.15</a:t>
            </a:r>
          </a:p>
        </p:txBody>
      </p:sp>
      <p:grpSp>
        <p:nvGrpSpPr>
          <p:cNvPr id="28" name="Gruppo 27">
            <a:extLst>
              <a:ext uri="{FF2B5EF4-FFF2-40B4-BE49-F238E27FC236}">
                <a16:creationId xmlns:a16="http://schemas.microsoft.com/office/drawing/2014/main" id="{672A5DFD-BFE2-FA20-B58E-E0321C537F3F}"/>
              </a:ext>
            </a:extLst>
          </p:cNvPr>
          <p:cNvGrpSpPr/>
          <p:nvPr/>
        </p:nvGrpSpPr>
        <p:grpSpPr>
          <a:xfrm>
            <a:off x="10067896" y="1197103"/>
            <a:ext cx="2124103" cy="576558"/>
            <a:chOff x="9732165" y="2913791"/>
            <a:chExt cx="2459836" cy="667688"/>
          </a:xfrm>
        </p:grpSpPr>
        <p:sp>
          <p:nvSpPr>
            <p:cNvPr id="27" name="Rettangolo 26">
              <a:extLst>
                <a:ext uri="{FF2B5EF4-FFF2-40B4-BE49-F238E27FC236}">
                  <a16:creationId xmlns:a16="http://schemas.microsoft.com/office/drawing/2014/main" id="{52C84726-ED2D-F96D-19F2-F53326452CF3}"/>
                </a:ext>
              </a:extLst>
            </p:cNvPr>
            <p:cNvSpPr/>
            <p:nvPr/>
          </p:nvSpPr>
          <p:spPr>
            <a:xfrm>
              <a:off x="9732165" y="2913791"/>
              <a:ext cx="2459836" cy="66768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 dirty="0"/>
            </a:p>
          </p:txBody>
        </p:sp>
        <p:pic>
          <p:nvPicPr>
            <p:cNvPr id="26" name="Elemento grafico 25">
              <a:extLst>
                <a:ext uri="{FF2B5EF4-FFF2-40B4-BE49-F238E27FC236}">
                  <a16:creationId xmlns:a16="http://schemas.microsoft.com/office/drawing/2014/main" id="{5B4FF2D9-DA34-BAEC-C0D9-DE1A8E7CE3AB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p:blipFill>
          <p:spPr>
            <a:xfrm>
              <a:off x="9948019" y="2990921"/>
              <a:ext cx="2028127" cy="507032"/>
            </a:xfrm>
            <a:prstGeom prst="rect">
              <a:avLst/>
            </a:prstGeom>
          </p:spPr>
        </p:pic>
      </p:grpSp>
      <p:grpSp>
        <p:nvGrpSpPr>
          <p:cNvPr id="6" name="Gruppo 5">
            <a:extLst>
              <a:ext uri="{FF2B5EF4-FFF2-40B4-BE49-F238E27FC236}">
                <a16:creationId xmlns:a16="http://schemas.microsoft.com/office/drawing/2014/main" id="{0E0622E8-9521-B5B3-1940-8A32A6684449}"/>
              </a:ext>
            </a:extLst>
          </p:cNvPr>
          <p:cNvGrpSpPr/>
          <p:nvPr/>
        </p:nvGrpSpPr>
        <p:grpSpPr>
          <a:xfrm>
            <a:off x="4745799" y="5030592"/>
            <a:ext cx="2700399" cy="821001"/>
            <a:chOff x="4745799" y="5030592"/>
            <a:chExt cx="2700399" cy="821001"/>
          </a:xfrm>
        </p:grpSpPr>
        <p:pic>
          <p:nvPicPr>
            <p:cNvPr id="4" name="Immagine 3">
              <a:extLst>
                <a:ext uri="{FF2B5EF4-FFF2-40B4-BE49-F238E27FC236}">
                  <a16:creationId xmlns:a16="http://schemas.microsoft.com/office/drawing/2014/main" id="{08193579-3D99-ECFA-591A-2F38B871978F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4854" r="44191"/>
            <a:stretch/>
          </p:blipFill>
          <p:spPr>
            <a:xfrm>
              <a:off x="4745799" y="5225142"/>
              <a:ext cx="2700399" cy="626451"/>
            </a:xfrm>
            <a:prstGeom prst="rect">
              <a:avLst/>
            </a:prstGeom>
          </p:spPr>
        </p:pic>
        <p:pic>
          <p:nvPicPr>
            <p:cNvPr id="3" name="Immagine 2">
              <a:extLst>
                <a:ext uri="{FF2B5EF4-FFF2-40B4-BE49-F238E27FC236}">
                  <a16:creationId xmlns:a16="http://schemas.microsoft.com/office/drawing/2014/main" id="{C476DA8A-22A0-874D-15D6-556BB2F6DE45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82025" b="75418"/>
            <a:stretch/>
          </p:blipFill>
          <p:spPr>
            <a:xfrm>
              <a:off x="5661138" y="5030592"/>
              <a:ext cx="869718" cy="204929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5412097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magine 6" descr="Immagine che contiene schermata, Policromia, cerchio, oscurità&#10;&#10;Descrizione generata automaticamente">
            <a:extLst>
              <a:ext uri="{FF2B5EF4-FFF2-40B4-BE49-F238E27FC236}">
                <a16:creationId xmlns:a16="http://schemas.microsoft.com/office/drawing/2014/main" id="{15445155-47C0-5CB3-BF80-8053E6AB46F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125"/>
          <a:stretch/>
        </p:blipFill>
        <p:spPr>
          <a:xfrm>
            <a:off x="0" y="0"/>
            <a:ext cx="12191999" cy="2202041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19" name="Elemento grafico 18">
            <a:extLst>
              <a:ext uri="{FF2B5EF4-FFF2-40B4-BE49-F238E27FC236}">
                <a16:creationId xmlns:a16="http://schemas.microsoft.com/office/drawing/2014/main" id="{13A02B5E-8A2D-144B-8263-E95788E0192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81754" y="0"/>
            <a:ext cx="1983316" cy="950339"/>
          </a:xfrm>
          <a:prstGeom prst="rect">
            <a:avLst/>
          </a:prstGeom>
        </p:spPr>
      </p:pic>
      <p:pic>
        <p:nvPicPr>
          <p:cNvPr id="22" name="Elemento grafico 21">
            <a:extLst>
              <a:ext uri="{FF2B5EF4-FFF2-40B4-BE49-F238E27FC236}">
                <a16:creationId xmlns:a16="http://schemas.microsoft.com/office/drawing/2014/main" id="{929C7AF8-753D-6CF1-F0F1-EE95E927C56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5398347" y="128854"/>
            <a:ext cx="6793653" cy="819702"/>
          </a:xfrm>
          <a:prstGeom prst="rect">
            <a:avLst/>
          </a:prstGeom>
        </p:spPr>
      </p:pic>
      <p:sp>
        <p:nvSpPr>
          <p:cNvPr id="23" name="Titolo 14">
            <a:extLst>
              <a:ext uri="{FF2B5EF4-FFF2-40B4-BE49-F238E27FC236}">
                <a16:creationId xmlns:a16="http://schemas.microsoft.com/office/drawing/2014/main" id="{7E646BE1-067E-D6B8-A125-50FE68C7712E}"/>
              </a:ext>
            </a:extLst>
          </p:cNvPr>
          <p:cNvSpPr txBox="1">
            <a:spLocks/>
          </p:cNvSpPr>
          <p:nvPr/>
        </p:nvSpPr>
        <p:spPr>
          <a:xfrm>
            <a:off x="5590415" y="202914"/>
            <a:ext cx="6341535" cy="667688"/>
          </a:xfrm>
          <a:prstGeom prst="rect">
            <a:avLst/>
          </a:prstGeom>
        </p:spPr>
        <p:txBody>
          <a:bodyPr lIns="0" tIns="0" rIns="0" bIns="0" anchor="ctr"/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1400" b="1" i="0" kern="1200" cap="all" baseline="0">
                <a:solidFill>
                  <a:schemeClr val="bg1"/>
                </a:solidFill>
                <a:latin typeface="Inter" panose="020B0502030000000004" pitchFamily="34" charset="0"/>
                <a:ea typeface="Inter" panose="020B0502030000000004" pitchFamily="34" charset="0"/>
                <a:cs typeface="Inter" panose="020B0502030000000004" pitchFamily="34" charset="0"/>
              </a:defRPr>
            </a:lvl1pPr>
          </a:lstStyle>
          <a:p>
            <a:r>
              <a:rPr lang="it-IT" sz="2200" dirty="0">
                <a:latin typeface="Montserrat BOLD" pitchFamily="2" charset="0"/>
              </a:rPr>
              <a:t>Il ruolo strategico del packaging</a:t>
            </a:r>
          </a:p>
          <a:p>
            <a:r>
              <a:rPr lang="it-IT" sz="2200" dirty="0">
                <a:latin typeface="Montserrat BOLD" pitchFamily="2" charset="0"/>
              </a:rPr>
              <a:t>nella filiera per la PL</a:t>
            </a:r>
          </a:p>
        </p:txBody>
      </p:sp>
      <p:sp>
        <p:nvSpPr>
          <p:cNvPr id="24" name="Titolo 14">
            <a:extLst>
              <a:ext uri="{FF2B5EF4-FFF2-40B4-BE49-F238E27FC236}">
                <a16:creationId xmlns:a16="http://schemas.microsoft.com/office/drawing/2014/main" id="{14E41317-9279-95A1-758E-8FB9783041F1}"/>
              </a:ext>
            </a:extLst>
          </p:cNvPr>
          <p:cNvSpPr txBox="1">
            <a:spLocks/>
          </p:cNvSpPr>
          <p:nvPr/>
        </p:nvSpPr>
        <p:spPr>
          <a:xfrm>
            <a:off x="2823354" y="589850"/>
            <a:ext cx="2216708" cy="322802"/>
          </a:xfrm>
          <a:prstGeom prst="rect">
            <a:avLst/>
          </a:prstGeom>
        </p:spPr>
        <p:txBody>
          <a:bodyPr lIns="0" tIns="0" rIns="0" bIns="0" anchor="ctr"/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1400" b="1" i="0" kern="1200" cap="all" baseline="0">
                <a:solidFill>
                  <a:schemeClr val="bg1"/>
                </a:solidFill>
                <a:latin typeface="Inter" panose="020B0502030000000004" pitchFamily="34" charset="0"/>
                <a:ea typeface="Inter" panose="020B0502030000000004" pitchFamily="34" charset="0"/>
                <a:cs typeface="Inter" panose="020B0502030000000004" pitchFamily="34" charset="0"/>
              </a:defRPr>
            </a:lvl1pPr>
          </a:lstStyle>
          <a:p>
            <a:pPr algn="ctr"/>
            <a:r>
              <a:rPr lang="it-IT" sz="800" dirty="0">
                <a:latin typeface="Montserrat BOLD" pitchFamily="2" charset="0"/>
              </a:rPr>
              <a:t>BOLOGNA, 15 GENNAIO | </a:t>
            </a:r>
            <a:r>
              <a:rPr lang="it-IT" sz="800" dirty="0" err="1">
                <a:latin typeface="Montserrat BOLD" pitchFamily="2" charset="0"/>
              </a:rPr>
              <a:t>january</a:t>
            </a:r>
            <a:r>
              <a:rPr lang="it-IT" sz="800" dirty="0">
                <a:latin typeface="Montserrat BOLD" pitchFamily="2" charset="0"/>
              </a:rPr>
              <a:t> 2024</a:t>
            </a:r>
          </a:p>
          <a:p>
            <a:pPr algn="ctr"/>
            <a:r>
              <a:rPr lang="it-IT" sz="800" cap="none" dirty="0">
                <a:latin typeface="Montserrat BOLD" pitchFamily="2" charset="0"/>
              </a:rPr>
              <a:t>h</a:t>
            </a:r>
            <a:r>
              <a:rPr lang="it-IT" sz="800" dirty="0">
                <a:latin typeface="Montserrat BOLD" pitchFamily="2" charset="0"/>
              </a:rPr>
              <a:t>. 15.15</a:t>
            </a:r>
          </a:p>
        </p:txBody>
      </p:sp>
      <p:pic>
        <p:nvPicPr>
          <p:cNvPr id="3" name="Elemento grafico 2">
            <a:extLst>
              <a:ext uri="{FF2B5EF4-FFF2-40B4-BE49-F238E27FC236}">
                <a16:creationId xmlns:a16="http://schemas.microsoft.com/office/drawing/2014/main" id="{60890D39-D30A-04D5-9E40-327E547D71C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2823354" y="128854"/>
            <a:ext cx="2216708" cy="457379"/>
          </a:xfrm>
          <a:prstGeom prst="rect">
            <a:avLst/>
          </a:prstGeom>
        </p:spPr>
      </p:pic>
      <p:sp>
        <p:nvSpPr>
          <p:cNvPr id="4" name="Titolo 14">
            <a:extLst>
              <a:ext uri="{FF2B5EF4-FFF2-40B4-BE49-F238E27FC236}">
                <a16:creationId xmlns:a16="http://schemas.microsoft.com/office/drawing/2014/main" id="{169518F2-3A32-D97A-8C7E-114053850A82}"/>
              </a:ext>
            </a:extLst>
          </p:cNvPr>
          <p:cNvSpPr txBox="1">
            <a:spLocks/>
          </p:cNvSpPr>
          <p:nvPr/>
        </p:nvSpPr>
        <p:spPr>
          <a:xfrm>
            <a:off x="2919452" y="186550"/>
            <a:ext cx="1983316" cy="383588"/>
          </a:xfrm>
          <a:prstGeom prst="rect">
            <a:avLst/>
          </a:prstGeom>
        </p:spPr>
        <p:txBody>
          <a:bodyPr lIns="0" tIns="0" rIns="0" bIns="0" anchor="ctr"/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1400" b="1" i="0" kern="1200" cap="all" baseline="0">
                <a:solidFill>
                  <a:schemeClr val="bg1"/>
                </a:solidFill>
                <a:latin typeface="Inter" panose="020B0502030000000004" pitchFamily="34" charset="0"/>
                <a:ea typeface="Inter" panose="020B0502030000000004" pitchFamily="34" charset="0"/>
                <a:cs typeface="Inter" panose="020B0502030000000004" pitchFamily="34" charset="0"/>
              </a:defRPr>
            </a:lvl1pPr>
          </a:lstStyle>
          <a:p>
            <a:pPr algn="ctr"/>
            <a:r>
              <a:rPr lang="it-IT" sz="1100" dirty="0">
                <a:latin typeface="Montserrat BOLD" pitchFamily="2" charset="0"/>
              </a:rPr>
              <a:t>TAVOLA ROTONDA</a:t>
            </a:r>
          </a:p>
          <a:p>
            <a:pPr algn="ctr"/>
            <a:r>
              <a:rPr lang="it-IT" sz="1100" b="0" dirty="0">
                <a:latin typeface="Montserrat" panose="02000505000000020004" pitchFamily="2" charset="0"/>
              </a:rPr>
              <a:t>ROUND TABLE MEETING</a:t>
            </a:r>
          </a:p>
        </p:txBody>
      </p:sp>
      <p:grpSp>
        <p:nvGrpSpPr>
          <p:cNvPr id="16" name="Gruppo 15">
            <a:extLst>
              <a:ext uri="{FF2B5EF4-FFF2-40B4-BE49-F238E27FC236}">
                <a16:creationId xmlns:a16="http://schemas.microsoft.com/office/drawing/2014/main" id="{3190FD1B-B0D0-71FC-1970-8DD89AFA48DC}"/>
              </a:ext>
            </a:extLst>
          </p:cNvPr>
          <p:cNvGrpSpPr/>
          <p:nvPr/>
        </p:nvGrpSpPr>
        <p:grpSpPr>
          <a:xfrm>
            <a:off x="0" y="6282268"/>
            <a:ext cx="12192001" cy="421215"/>
            <a:chOff x="0" y="6282268"/>
            <a:chExt cx="12192001" cy="421215"/>
          </a:xfrm>
        </p:grpSpPr>
        <p:sp>
          <p:nvSpPr>
            <p:cNvPr id="5" name="Rettangolo 4">
              <a:extLst>
                <a:ext uri="{FF2B5EF4-FFF2-40B4-BE49-F238E27FC236}">
                  <a16:creationId xmlns:a16="http://schemas.microsoft.com/office/drawing/2014/main" id="{3439F7B4-7C01-AF6D-DFCA-94C0E2D85DCF}"/>
                </a:ext>
              </a:extLst>
            </p:cNvPr>
            <p:cNvSpPr/>
            <p:nvPr/>
          </p:nvSpPr>
          <p:spPr>
            <a:xfrm>
              <a:off x="562187" y="6282268"/>
              <a:ext cx="3616959" cy="42121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it-IT" dirty="0"/>
                <a:t> </a:t>
              </a:r>
            </a:p>
          </p:txBody>
        </p:sp>
        <p:pic>
          <p:nvPicPr>
            <p:cNvPr id="13" name="Immagine 12" descr="Immagine che contiene testo, schermata&#10;&#10;Descrizione generata automaticamente">
              <a:extLst>
                <a:ext uri="{FF2B5EF4-FFF2-40B4-BE49-F238E27FC236}">
                  <a16:creationId xmlns:a16="http://schemas.microsoft.com/office/drawing/2014/main" id="{2EA9351F-EAA8-0273-5236-6788CF7722F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844" t="93009" r="91120" b="3810"/>
            <a:stretch/>
          </p:blipFill>
          <p:spPr>
            <a:xfrm>
              <a:off x="590550" y="6378575"/>
              <a:ext cx="492125" cy="218100"/>
            </a:xfrm>
            <a:prstGeom prst="rect">
              <a:avLst/>
            </a:prstGeom>
          </p:spPr>
        </p:pic>
        <p:sp>
          <p:nvSpPr>
            <p:cNvPr id="14" name="Rettangolo 13">
              <a:extLst>
                <a:ext uri="{FF2B5EF4-FFF2-40B4-BE49-F238E27FC236}">
                  <a16:creationId xmlns:a16="http://schemas.microsoft.com/office/drawing/2014/main" id="{F968BC3C-D048-92D7-EC8E-127F5583C175}"/>
                </a:ext>
              </a:extLst>
            </p:cNvPr>
            <p:cNvSpPr/>
            <p:nvPr/>
          </p:nvSpPr>
          <p:spPr>
            <a:xfrm>
              <a:off x="0" y="6282268"/>
              <a:ext cx="562187" cy="421215"/>
            </a:xfrm>
            <a:prstGeom prst="rect">
              <a:avLst/>
            </a:prstGeom>
            <a:solidFill>
              <a:srgbClr val="BE0D0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it-IT" dirty="0"/>
                <a:t> </a:t>
              </a:r>
            </a:p>
          </p:txBody>
        </p:sp>
        <p:sp>
          <p:nvSpPr>
            <p:cNvPr id="15" name="Rettangolo 14">
              <a:extLst>
                <a:ext uri="{FF2B5EF4-FFF2-40B4-BE49-F238E27FC236}">
                  <a16:creationId xmlns:a16="http://schemas.microsoft.com/office/drawing/2014/main" id="{B40F3C51-8397-8C06-9A33-4AC24A6F5C0A}"/>
                </a:ext>
              </a:extLst>
            </p:cNvPr>
            <p:cNvSpPr/>
            <p:nvPr/>
          </p:nvSpPr>
          <p:spPr>
            <a:xfrm>
              <a:off x="2823355" y="6282268"/>
              <a:ext cx="9368646" cy="421215"/>
            </a:xfrm>
            <a:prstGeom prst="rect">
              <a:avLst/>
            </a:prstGeom>
            <a:solidFill>
              <a:srgbClr val="BE0D0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it-IT" dirty="0"/>
                <a:t> </a:t>
              </a:r>
            </a:p>
          </p:txBody>
        </p:sp>
      </p:grpSp>
      <p:pic>
        <p:nvPicPr>
          <p:cNvPr id="2" name="Immagine 1">
            <a:extLst>
              <a:ext uri="{FF2B5EF4-FFF2-40B4-BE49-F238E27FC236}">
                <a16:creationId xmlns:a16="http://schemas.microsoft.com/office/drawing/2014/main" id="{31D0825E-142D-E335-7EC4-F55A7E855847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403" r="43792"/>
          <a:stretch/>
        </p:blipFill>
        <p:spPr>
          <a:xfrm>
            <a:off x="1059212" y="6311900"/>
            <a:ext cx="1712564" cy="391583"/>
          </a:xfrm>
          <a:prstGeom prst="rect">
            <a:avLst/>
          </a:prstGeom>
        </p:spPr>
      </p:pic>
      <p:sp>
        <p:nvSpPr>
          <p:cNvPr id="6" name="Titolo 1">
            <a:extLst>
              <a:ext uri="{FF2B5EF4-FFF2-40B4-BE49-F238E27FC236}">
                <a16:creationId xmlns:a16="http://schemas.microsoft.com/office/drawing/2014/main" id="{589BD583-A851-D8F4-4B46-F63CBDF95AC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53242" y="2905771"/>
            <a:ext cx="11285516" cy="1855371"/>
          </a:xfrm>
        </p:spPr>
        <p:txBody>
          <a:bodyPr anchor="ctr">
            <a:noAutofit/>
          </a:bodyPr>
          <a:lstStyle/>
          <a:p>
            <a:r>
              <a:rPr lang="it-IT" sz="3700" dirty="0">
                <a:solidFill>
                  <a:srgbClr val="C00000"/>
                </a:solidFill>
                <a:latin typeface="montserrat bold" pitchFamily="2" charset="0"/>
              </a:rPr>
              <a:t>Intervengono:</a:t>
            </a:r>
            <a:br>
              <a:rPr lang="it-IT" sz="3700" dirty="0">
                <a:solidFill>
                  <a:srgbClr val="C00000"/>
                </a:solidFill>
                <a:latin typeface="montserrat bold" pitchFamily="2" charset="0"/>
              </a:rPr>
            </a:br>
            <a:r>
              <a:rPr lang="it-IT" sz="3700" dirty="0">
                <a:solidFill>
                  <a:srgbClr val="C00000"/>
                </a:solidFill>
                <a:latin typeface="montserrat bold" pitchFamily="2" charset="0"/>
              </a:rPr>
              <a:t>Stanislao </a:t>
            </a:r>
            <a:r>
              <a:rPr lang="it-IT" sz="3700" dirty="0" err="1">
                <a:solidFill>
                  <a:srgbClr val="C00000"/>
                </a:solidFill>
                <a:latin typeface="montserrat bold" pitchFamily="2" charset="0"/>
              </a:rPr>
              <a:t>Fabbrino</a:t>
            </a:r>
            <a:r>
              <a:rPr lang="it-IT" sz="3700" dirty="0">
                <a:solidFill>
                  <a:srgbClr val="C00000"/>
                </a:solidFill>
                <a:latin typeface="montserrat bold" pitchFamily="2" charset="0"/>
              </a:rPr>
              <a:t> - CEO </a:t>
            </a:r>
            <a:r>
              <a:rPr lang="it-IT" sz="3700" dirty="0" err="1">
                <a:solidFill>
                  <a:srgbClr val="C00000"/>
                </a:solidFill>
                <a:latin typeface="montserrat bold" pitchFamily="2" charset="0"/>
              </a:rPr>
              <a:t>Fruttagel</a:t>
            </a:r>
            <a:br>
              <a:rPr lang="it-IT" sz="3700" dirty="0">
                <a:solidFill>
                  <a:srgbClr val="C00000"/>
                </a:solidFill>
                <a:latin typeface="montserrat bold" pitchFamily="2" charset="0"/>
              </a:rPr>
            </a:br>
            <a:r>
              <a:rPr lang="it-IT" sz="3700" dirty="0">
                <a:solidFill>
                  <a:srgbClr val="C00000"/>
                </a:solidFill>
                <a:latin typeface="montserrat bold" pitchFamily="2" charset="0"/>
              </a:rPr>
              <a:t>Paolo Maggi - presidente Tetrapak</a:t>
            </a:r>
            <a:br>
              <a:rPr lang="it-IT" sz="3700" dirty="0">
                <a:solidFill>
                  <a:srgbClr val="C00000"/>
                </a:solidFill>
                <a:latin typeface="montserrat bold" pitchFamily="2" charset="0"/>
              </a:rPr>
            </a:br>
            <a:r>
              <a:rPr lang="it-IT" sz="3700" dirty="0">
                <a:solidFill>
                  <a:srgbClr val="C00000"/>
                </a:solidFill>
                <a:latin typeface="montserrat bold" pitchFamily="2" charset="0"/>
              </a:rPr>
              <a:t>Alessandro </a:t>
            </a:r>
            <a:r>
              <a:rPr lang="it-IT" sz="3700" dirty="0" err="1">
                <a:solidFill>
                  <a:srgbClr val="C00000"/>
                </a:solidFill>
                <a:latin typeface="montserrat bold" pitchFamily="2" charset="0"/>
              </a:rPr>
              <a:t>Manzardo</a:t>
            </a:r>
            <a:r>
              <a:rPr lang="it-IT" sz="3700" dirty="0">
                <a:solidFill>
                  <a:srgbClr val="C00000"/>
                </a:solidFill>
                <a:latin typeface="montserrat bold" pitchFamily="2" charset="0"/>
              </a:rPr>
              <a:t> – </a:t>
            </a:r>
            <a:r>
              <a:rPr lang="it-IT" sz="3700" dirty="0" err="1">
                <a:solidFill>
                  <a:srgbClr val="C00000"/>
                </a:solidFill>
                <a:latin typeface="montserrat bold" pitchFamily="2" charset="0"/>
              </a:rPr>
              <a:t>SpinLife</a:t>
            </a:r>
            <a:br>
              <a:rPr lang="it-IT" sz="3700" dirty="0">
                <a:solidFill>
                  <a:srgbClr val="C00000"/>
                </a:solidFill>
                <a:latin typeface="montserrat bold" pitchFamily="2" charset="0"/>
              </a:rPr>
            </a:br>
            <a:r>
              <a:rPr lang="it-IT" sz="3700" dirty="0" err="1">
                <a:solidFill>
                  <a:srgbClr val="C00000"/>
                </a:solidFill>
                <a:latin typeface="montserrat bold" pitchFamily="2" charset="0"/>
              </a:rPr>
              <a:t>JeanPierre</a:t>
            </a:r>
            <a:r>
              <a:rPr lang="it-IT" sz="3700" dirty="0">
                <a:solidFill>
                  <a:srgbClr val="C00000"/>
                </a:solidFill>
                <a:latin typeface="montserrat bold" pitchFamily="2" charset="0"/>
              </a:rPr>
              <a:t> </a:t>
            </a:r>
            <a:r>
              <a:rPr lang="it-IT" sz="3700" dirty="0" err="1">
                <a:solidFill>
                  <a:srgbClr val="C00000"/>
                </a:solidFill>
                <a:latin typeface="montserrat bold" pitchFamily="2" charset="0"/>
              </a:rPr>
              <a:t>Studer</a:t>
            </a:r>
            <a:r>
              <a:rPr lang="it-IT" sz="3700" dirty="0">
                <a:solidFill>
                  <a:srgbClr val="C00000"/>
                </a:solidFill>
                <a:latin typeface="montserrat bold" pitchFamily="2" charset="0"/>
              </a:rPr>
              <a:t> – R&amp;D </a:t>
            </a:r>
            <a:r>
              <a:rPr lang="it-IT" sz="3700" dirty="0" err="1">
                <a:solidFill>
                  <a:srgbClr val="C00000"/>
                </a:solidFill>
                <a:latin typeface="montserrat bold" pitchFamily="2" charset="0"/>
              </a:rPr>
              <a:t>Inalpi</a:t>
            </a:r>
            <a:br>
              <a:rPr lang="it-IT" sz="3700" dirty="0">
                <a:solidFill>
                  <a:srgbClr val="C00000"/>
                </a:solidFill>
                <a:latin typeface="montserrat bold" pitchFamily="2" charset="0"/>
              </a:rPr>
            </a:br>
            <a:br>
              <a:rPr lang="it-IT" sz="3700" dirty="0">
                <a:solidFill>
                  <a:srgbClr val="C00000"/>
                </a:solidFill>
                <a:latin typeface="montserrat bold" pitchFamily="2" charset="0"/>
              </a:rPr>
            </a:br>
            <a:r>
              <a:rPr lang="it-IT" sz="3300" i="1" dirty="0">
                <a:solidFill>
                  <a:srgbClr val="C00000"/>
                </a:solidFill>
                <a:latin typeface="montserrat bold" pitchFamily="2" charset="0"/>
              </a:rPr>
              <a:t>Modera: Domenico </a:t>
            </a:r>
            <a:r>
              <a:rPr lang="it-IT" sz="3300" i="1" dirty="0" err="1">
                <a:solidFill>
                  <a:srgbClr val="C00000"/>
                </a:solidFill>
                <a:latin typeface="montserrat bold" pitchFamily="2" charset="0"/>
              </a:rPr>
              <a:t>Canzoniero</a:t>
            </a:r>
            <a:br>
              <a:rPr lang="it-IT" sz="3300" i="1" dirty="0">
                <a:solidFill>
                  <a:srgbClr val="C00000"/>
                </a:solidFill>
                <a:latin typeface="montserrat bold" pitchFamily="2" charset="0"/>
              </a:rPr>
            </a:br>
            <a:r>
              <a:rPr lang="it-IT" sz="3300" i="1" dirty="0">
                <a:solidFill>
                  <a:srgbClr val="C00000"/>
                </a:solidFill>
                <a:latin typeface="montserrat bold" pitchFamily="2" charset="0"/>
              </a:rPr>
              <a:t>Direttore Editoriale, </a:t>
            </a:r>
            <a:r>
              <a:rPr lang="it-IT" sz="3300" i="1" dirty="0" err="1">
                <a:solidFill>
                  <a:srgbClr val="C00000"/>
                </a:solidFill>
                <a:latin typeface="montserrat bold" pitchFamily="2" charset="0"/>
              </a:rPr>
              <a:t>Greenretail.news</a:t>
            </a:r>
            <a:r>
              <a:rPr lang="it-IT" sz="3300" i="1" dirty="0">
                <a:solidFill>
                  <a:srgbClr val="C00000"/>
                </a:solidFill>
                <a:latin typeface="montserrat bold" pitchFamily="2" charset="0"/>
              </a:rPr>
              <a:t> e magazine</a:t>
            </a:r>
            <a:endParaRPr lang="it-IT" sz="3300" i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153211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magine 6" descr="Immagine che contiene schermata, Policromia, cerchio, oscurità&#10;&#10;Descrizione generata automaticamente">
            <a:extLst>
              <a:ext uri="{FF2B5EF4-FFF2-40B4-BE49-F238E27FC236}">
                <a16:creationId xmlns:a16="http://schemas.microsoft.com/office/drawing/2014/main" id="{15445155-47C0-5CB3-BF80-8053E6AB46F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125"/>
          <a:stretch/>
        </p:blipFill>
        <p:spPr>
          <a:xfrm>
            <a:off x="-22861" y="-7804"/>
            <a:ext cx="12191999" cy="2202041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19" name="Elemento grafico 18">
            <a:extLst>
              <a:ext uri="{FF2B5EF4-FFF2-40B4-BE49-F238E27FC236}">
                <a16:creationId xmlns:a16="http://schemas.microsoft.com/office/drawing/2014/main" id="{13A02B5E-8A2D-144B-8263-E95788E0192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81754" y="0"/>
            <a:ext cx="1983316" cy="950339"/>
          </a:xfrm>
          <a:prstGeom prst="rect">
            <a:avLst/>
          </a:prstGeom>
        </p:spPr>
      </p:pic>
      <p:pic>
        <p:nvPicPr>
          <p:cNvPr id="22" name="Elemento grafico 21">
            <a:extLst>
              <a:ext uri="{FF2B5EF4-FFF2-40B4-BE49-F238E27FC236}">
                <a16:creationId xmlns:a16="http://schemas.microsoft.com/office/drawing/2014/main" id="{929C7AF8-753D-6CF1-F0F1-EE95E927C56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5398347" y="128854"/>
            <a:ext cx="6793653" cy="819702"/>
          </a:xfrm>
          <a:prstGeom prst="rect">
            <a:avLst/>
          </a:prstGeom>
        </p:spPr>
      </p:pic>
      <p:sp>
        <p:nvSpPr>
          <p:cNvPr id="23" name="Titolo 14">
            <a:extLst>
              <a:ext uri="{FF2B5EF4-FFF2-40B4-BE49-F238E27FC236}">
                <a16:creationId xmlns:a16="http://schemas.microsoft.com/office/drawing/2014/main" id="{7E646BE1-067E-D6B8-A125-50FE68C7712E}"/>
              </a:ext>
            </a:extLst>
          </p:cNvPr>
          <p:cNvSpPr txBox="1">
            <a:spLocks/>
          </p:cNvSpPr>
          <p:nvPr/>
        </p:nvSpPr>
        <p:spPr>
          <a:xfrm>
            <a:off x="5590415" y="202914"/>
            <a:ext cx="6341535" cy="667688"/>
          </a:xfrm>
          <a:prstGeom prst="rect">
            <a:avLst/>
          </a:prstGeom>
        </p:spPr>
        <p:txBody>
          <a:bodyPr lIns="0" tIns="0" rIns="0" bIns="0" anchor="ctr"/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1400" b="1" i="0" kern="1200" cap="all" baseline="0">
                <a:solidFill>
                  <a:schemeClr val="bg1"/>
                </a:solidFill>
                <a:latin typeface="Inter" panose="020B0502030000000004" pitchFamily="34" charset="0"/>
                <a:ea typeface="Inter" panose="020B0502030000000004" pitchFamily="34" charset="0"/>
                <a:cs typeface="Inter" panose="020B0502030000000004" pitchFamily="34" charset="0"/>
              </a:defRPr>
            </a:lvl1pPr>
          </a:lstStyle>
          <a:p>
            <a:r>
              <a:rPr lang="it-IT" sz="2200" dirty="0">
                <a:latin typeface="Montserrat BOLD" pitchFamily="2" charset="0"/>
              </a:rPr>
              <a:t>Il ruolo strategico del packaging</a:t>
            </a:r>
          </a:p>
          <a:p>
            <a:r>
              <a:rPr lang="it-IT" sz="2200" dirty="0">
                <a:latin typeface="Montserrat BOLD" pitchFamily="2" charset="0"/>
              </a:rPr>
              <a:t>nella filiera per la PL</a:t>
            </a:r>
          </a:p>
        </p:txBody>
      </p:sp>
      <p:sp>
        <p:nvSpPr>
          <p:cNvPr id="24" name="Titolo 14">
            <a:extLst>
              <a:ext uri="{FF2B5EF4-FFF2-40B4-BE49-F238E27FC236}">
                <a16:creationId xmlns:a16="http://schemas.microsoft.com/office/drawing/2014/main" id="{14E41317-9279-95A1-758E-8FB9783041F1}"/>
              </a:ext>
            </a:extLst>
          </p:cNvPr>
          <p:cNvSpPr txBox="1">
            <a:spLocks/>
          </p:cNvSpPr>
          <p:nvPr/>
        </p:nvSpPr>
        <p:spPr>
          <a:xfrm>
            <a:off x="2823354" y="589850"/>
            <a:ext cx="2216708" cy="322802"/>
          </a:xfrm>
          <a:prstGeom prst="rect">
            <a:avLst/>
          </a:prstGeom>
        </p:spPr>
        <p:txBody>
          <a:bodyPr lIns="0" tIns="0" rIns="0" bIns="0" anchor="ctr"/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1400" b="1" i="0" kern="1200" cap="all" baseline="0">
                <a:solidFill>
                  <a:schemeClr val="bg1"/>
                </a:solidFill>
                <a:latin typeface="Inter" panose="020B0502030000000004" pitchFamily="34" charset="0"/>
                <a:ea typeface="Inter" panose="020B0502030000000004" pitchFamily="34" charset="0"/>
                <a:cs typeface="Inter" panose="020B0502030000000004" pitchFamily="34" charset="0"/>
              </a:defRPr>
            </a:lvl1pPr>
          </a:lstStyle>
          <a:p>
            <a:pPr algn="ctr"/>
            <a:r>
              <a:rPr lang="it-IT" sz="800" dirty="0">
                <a:latin typeface="Montserrat BOLD" pitchFamily="2" charset="0"/>
              </a:rPr>
              <a:t>BOLOGNA, 15 GENNAIO | </a:t>
            </a:r>
            <a:r>
              <a:rPr lang="it-IT" sz="800" dirty="0" err="1">
                <a:latin typeface="Montserrat BOLD" pitchFamily="2" charset="0"/>
              </a:rPr>
              <a:t>january</a:t>
            </a:r>
            <a:r>
              <a:rPr lang="it-IT" sz="800" dirty="0">
                <a:latin typeface="Montserrat BOLD" pitchFamily="2" charset="0"/>
              </a:rPr>
              <a:t> 2024</a:t>
            </a:r>
          </a:p>
          <a:p>
            <a:pPr algn="ctr"/>
            <a:r>
              <a:rPr lang="it-IT" sz="800" cap="none" dirty="0">
                <a:latin typeface="Montserrat BOLD" pitchFamily="2" charset="0"/>
              </a:rPr>
              <a:t>h</a:t>
            </a:r>
            <a:r>
              <a:rPr lang="it-IT" sz="800" dirty="0">
                <a:latin typeface="Montserrat BOLD" pitchFamily="2" charset="0"/>
              </a:rPr>
              <a:t>. 15.45</a:t>
            </a:r>
          </a:p>
        </p:txBody>
      </p:sp>
      <p:pic>
        <p:nvPicPr>
          <p:cNvPr id="3" name="Elemento grafico 2">
            <a:extLst>
              <a:ext uri="{FF2B5EF4-FFF2-40B4-BE49-F238E27FC236}">
                <a16:creationId xmlns:a16="http://schemas.microsoft.com/office/drawing/2014/main" id="{60890D39-D30A-04D5-9E40-327E547D71C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2823354" y="128854"/>
            <a:ext cx="2216708" cy="457379"/>
          </a:xfrm>
          <a:prstGeom prst="rect">
            <a:avLst/>
          </a:prstGeom>
        </p:spPr>
      </p:pic>
      <p:sp>
        <p:nvSpPr>
          <p:cNvPr id="4" name="Titolo 14">
            <a:extLst>
              <a:ext uri="{FF2B5EF4-FFF2-40B4-BE49-F238E27FC236}">
                <a16:creationId xmlns:a16="http://schemas.microsoft.com/office/drawing/2014/main" id="{169518F2-3A32-D97A-8C7E-114053850A82}"/>
              </a:ext>
            </a:extLst>
          </p:cNvPr>
          <p:cNvSpPr txBox="1">
            <a:spLocks/>
          </p:cNvSpPr>
          <p:nvPr/>
        </p:nvSpPr>
        <p:spPr>
          <a:xfrm>
            <a:off x="2919452" y="186550"/>
            <a:ext cx="1983316" cy="383588"/>
          </a:xfrm>
          <a:prstGeom prst="rect">
            <a:avLst/>
          </a:prstGeom>
        </p:spPr>
        <p:txBody>
          <a:bodyPr lIns="0" tIns="0" rIns="0" bIns="0" anchor="ctr"/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1400" b="1" i="0" kern="1200" cap="all" baseline="0">
                <a:solidFill>
                  <a:schemeClr val="bg1"/>
                </a:solidFill>
                <a:latin typeface="Inter" panose="020B0502030000000004" pitchFamily="34" charset="0"/>
                <a:ea typeface="Inter" panose="020B0502030000000004" pitchFamily="34" charset="0"/>
                <a:cs typeface="Inter" panose="020B0502030000000004" pitchFamily="34" charset="0"/>
              </a:defRPr>
            </a:lvl1pPr>
          </a:lstStyle>
          <a:p>
            <a:pPr algn="ctr"/>
            <a:r>
              <a:rPr lang="it-IT" sz="1100" dirty="0">
                <a:latin typeface="Montserrat BOLD" pitchFamily="2" charset="0"/>
              </a:rPr>
              <a:t>TAVOLA ROTONDA</a:t>
            </a:r>
          </a:p>
          <a:p>
            <a:pPr algn="ctr"/>
            <a:r>
              <a:rPr lang="it-IT" sz="1100" b="0" dirty="0">
                <a:latin typeface="Montserrat" panose="02000505000000020004" pitchFamily="2" charset="0"/>
              </a:rPr>
              <a:t>ROUND TABLE MEETING</a:t>
            </a:r>
          </a:p>
        </p:txBody>
      </p:sp>
      <p:grpSp>
        <p:nvGrpSpPr>
          <p:cNvPr id="16" name="Gruppo 15">
            <a:extLst>
              <a:ext uri="{FF2B5EF4-FFF2-40B4-BE49-F238E27FC236}">
                <a16:creationId xmlns:a16="http://schemas.microsoft.com/office/drawing/2014/main" id="{3190FD1B-B0D0-71FC-1970-8DD89AFA48DC}"/>
              </a:ext>
            </a:extLst>
          </p:cNvPr>
          <p:cNvGrpSpPr/>
          <p:nvPr/>
        </p:nvGrpSpPr>
        <p:grpSpPr>
          <a:xfrm>
            <a:off x="0" y="6282268"/>
            <a:ext cx="12192001" cy="421215"/>
            <a:chOff x="0" y="6282268"/>
            <a:chExt cx="12192001" cy="421215"/>
          </a:xfrm>
        </p:grpSpPr>
        <p:sp>
          <p:nvSpPr>
            <p:cNvPr id="5" name="Rettangolo 4">
              <a:extLst>
                <a:ext uri="{FF2B5EF4-FFF2-40B4-BE49-F238E27FC236}">
                  <a16:creationId xmlns:a16="http://schemas.microsoft.com/office/drawing/2014/main" id="{3439F7B4-7C01-AF6D-DFCA-94C0E2D85DCF}"/>
                </a:ext>
              </a:extLst>
            </p:cNvPr>
            <p:cNvSpPr/>
            <p:nvPr/>
          </p:nvSpPr>
          <p:spPr>
            <a:xfrm>
              <a:off x="562187" y="6282268"/>
              <a:ext cx="3616959" cy="42121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it-IT" dirty="0"/>
                <a:t> </a:t>
              </a:r>
            </a:p>
          </p:txBody>
        </p:sp>
        <p:pic>
          <p:nvPicPr>
            <p:cNvPr id="13" name="Immagine 12" descr="Immagine che contiene testo, schermata&#10;&#10;Descrizione generata automaticamente">
              <a:extLst>
                <a:ext uri="{FF2B5EF4-FFF2-40B4-BE49-F238E27FC236}">
                  <a16:creationId xmlns:a16="http://schemas.microsoft.com/office/drawing/2014/main" id="{2EA9351F-EAA8-0273-5236-6788CF7722F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844" t="93009" r="91120" b="3810"/>
            <a:stretch/>
          </p:blipFill>
          <p:spPr>
            <a:xfrm>
              <a:off x="590550" y="6378575"/>
              <a:ext cx="492125" cy="218100"/>
            </a:xfrm>
            <a:prstGeom prst="rect">
              <a:avLst/>
            </a:prstGeom>
          </p:spPr>
        </p:pic>
        <p:sp>
          <p:nvSpPr>
            <p:cNvPr id="14" name="Rettangolo 13">
              <a:extLst>
                <a:ext uri="{FF2B5EF4-FFF2-40B4-BE49-F238E27FC236}">
                  <a16:creationId xmlns:a16="http://schemas.microsoft.com/office/drawing/2014/main" id="{F968BC3C-D048-92D7-EC8E-127F5583C175}"/>
                </a:ext>
              </a:extLst>
            </p:cNvPr>
            <p:cNvSpPr/>
            <p:nvPr/>
          </p:nvSpPr>
          <p:spPr>
            <a:xfrm>
              <a:off x="0" y="6282268"/>
              <a:ext cx="562187" cy="421215"/>
            </a:xfrm>
            <a:prstGeom prst="rect">
              <a:avLst/>
            </a:prstGeom>
            <a:solidFill>
              <a:srgbClr val="BE0D0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it-IT" dirty="0"/>
                <a:t> </a:t>
              </a:r>
            </a:p>
          </p:txBody>
        </p:sp>
        <p:sp>
          <p:nvSpPr>
            <p:cNvPr id="15" name="Rettangolo 14">
              <a:extLst>
                <a:ext uri="{FF2B5EF4-FFF2-40B4-BE49-F238E27FC236}">
                  <a16:creationId xmlns:a16="http://schemas.microsoft.com/office/drawing/2014/main" id="{B40F3C51-8397-8C06-9A33-4AC24A6F5C0A}"/>
                </a:ext>
              </a:extLst>
            </p:cNvPr>
            <p:cNvSpPr/>
            <p:nvPr/>
          </p:nvSpPr>
          <p:spPr>
            <a:xfrm>
              <a:off x="2823355" y="6282268"/>
              <a:ext cx="9368646" cy="421215"/>
            </a:xfrm>
            <a:prstGeom prst="rect">
              <a:avLst/>
            </a:prstGeom>
            <a:solidFill>
              <a:srgbClr val="BE0D0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it-IT" dirty="0"/>
                <a:t> </a:t>
              </a:r>
            </a:p>
          </p:txBody>
        </p:sp>
      </p:grpSp>
      <p:pic>
        <p:nvPicPr>
          <p:cNvPr id="2" name="Immagine 1">
            <a:extLst>
              <a:ext uri="{FF2B5EF4-FFF2-40B4-BE49-F238E27FC236}">
                <a16:creationId xmlns:a16="http://schemas.microsoft.com/office/drawing/2014/main" id="{31D0825E-142D-E335-7EC4-F55A7E855847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403" r="43792"/>
          <a:stretch/>
        </p:blipFill>
        <p:spPr>
          <a:xfrm>
            <a:off x="1059212" y="6311900"/>
            <a:ext cx="1712564" cy="391583"/>
          </a:xfrm>
          <a:prstGeom prst="rect">
            <a:avLst/>
          </a:prstGeom>
        </p:spPr>
      </p:pic>
      <p:sp>
        <p:nvSpPr>
          <p:cNvPr id="6" name="Titolo 1">
            <a:extLst>
              <a:ext uri="{FF2B5EF4-FFF2-40B4-BE49-F238E27FC236}">
                <a16:creationId xmlns:a16="http://schemas.microsoft.com/office/drawing/2014/main" id="{589BD583-A851-D8F4-4B46-F63CBDF95AC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-419103" y="1277706"/>
            <a:ext cx="12984481" cy="5903835"/>
          </a:xfrm>
        </p:spPr>
        <p:txBody>
          <a:bodyPr anchor="ctr">
            <a:noAutofit/>
          </a:bodyPr>
          <a:lstStyle/>
          <a:p>
            <a:r>
              <a:rPr lang="it-IT" sz="3000" dirty="0">
                <a:solidFill>
                  <a:srgbClr val="C00000"/>
                </a:solidFill>
                <a:latin typeface="montserrat bold" pitchFamily="2" charset="0"/>
              </a:rPr>
              <a:t>Intervengono:</a:t>
            </a:r>
            <a:br>
              <a:rPr lang="it-IT" sz="3000" dirty="0">
                <a:solidFill>
                  <a:srgbClr val="C00000"/>
                </a:solidFill>
                <a:latin typeface="montserrat bold" pitchFamily="2" charset="0"/>
              </a:rPr>
            </a:br>
            <a:r>
              <a:rPr lang="it-IT" sz="3000" dirty="0">
                <a:solidFill>
                  <a:srgbClr val="C00000"/>
                </a:solidFill>
                <a:latin typeface="montserrat bold" pitchFamily="2" charset="0"/>
              </a:rPr>
              <a:t>Josephine </a:t>
            </a:r>
            <a:r>
              <a:rPr lang="it-IT" sz="3000" dirty="0" err="1">
                <a:solidFill>
                  <a:srgbClr val="C00000"/>
                </a:solidFill>
                <a:latin typeface="montserrat bold" pitchFamily="2" charset="0"/>
              </a:rPr>
              <a:t>Ducatteau</a:t>
            </a:r>
            <a:r>
              <a:rPr lang="it-IT" sz="3000" dirty="0">
                <a:solidFill>
                  <a:srgbClr val="C00000"/>
                </a:solidFill>
                <a:latin typeface="montserrat bold" pitchFamily="2" charset="0"/>
              </a:rPr>
              <a:t> – CSR &amp; Food </a:t>
            </a:r>
            <a:r>
              <a:rPr lang="it-IT" sz="3000" dirty="0" err="1">
                <a:solidFill>
                  <a:srgbClr val="C00000"/>
                </a:solidFill>
                <a:latin typeface="montserrat bold" pitchFamily="2" charset="0"/>
              </a:rPr>
              <a:t>Transition</a:t>
            </a:r>
            <a:r>
              <a:rPr lang="it-IT" sz="3000" dirty="0">
                <a:solidFill>
                  <a:srgbClr val="C00000"/>
                </a:solidFill>
                <a:latin typeface="montserrat bold" pitchFamily="2" charset="0"/>
              </a:rPr>
              <a:t>, Carrefour</a:t>
            </a:r>
            <a:br>
              <a:rPr lang="it-IT" sz="3000" dirty="0">
                <a:solidFill>
                  <a:srgbClr val="C00000"/>
                </a:solidFill>
                <a:latin typeface="montserrat bold" pitchFamily="2" charset="0"/>
              </a:rPr>
            </a:br>
            <a:r>
              <a:rPr lang="it-IT" sz="3000" dirty="0">
                <a:solidFill>
                  <a:srgbClr val="C00000"/>
                </a:solidFill>
                <a:latin typeface="montserrat bold" pitchFamily="2" charset="0"/>
              </a:rPr>
              <a:t>Roberto Romboli – responsabile MDD, </a:t>
            </a:r>
            <a:r>
              <a:rPr lang="it-IT" sz="3000" dirty="0" err="1">
                <a:solidFill>
                  <a:srgbClr val="C00000"/>
                </a:solidFill>
                <a:latin typeface="montserrat bold" pitchFamily="2" charset="0"/>
              </a:rPr>
              <a:t>Dit</a:t>
            </a:r>
            <a:r>
              <a:rPr lang="it-IT" sz="3000" dirty="0">
                <a:solidFill>
                  <a:srgbClr val="C00000"/>
                </a:solidFill>
                <a:latin typeface="montserrat bold" pitchFamily="2" charset="0"/>
              </a:rPr>
              <a:t> </a:t>
            </a:r>
            <a:br>
              <a:rPr lang="it-IT" sz="3000" dirty="0">
                <a:solidFill>
                  <a:srgbClr val="C00000"/>
                </a:solidFill>
                <a:latin typeface="montserrat bold" pitchFamily="2" charset="0"/>
              </a:rPr>
            </a:br>
            <a:r>
              <a:rPr lang="it-IT" sz="3000" dirty="0">
                <a:solidFill>
                  <a:srgbClr val="C00000"/>
                </a:solidFill>
                <a:latin typeface="montserrat bold" pitchFamily="2" charset="0"/>
              </a:rPr>
              <a:t>Distribuzione Italiana </a:t>
            </a:r>
            <a:br>
              <a:rPr lang="it-IT" sz="3000" dirty="0">
                <a:solidFill>
                  <a:srgbClr val="C00000"/>
                </a:solidFill>
                <a:latin typeface="montserrat bold" pitchFamily="2" charset="0"/>
              </a:rPr>
            </a:br>
            <a:br>
              <a:rPr lang="it-IT" sz="3000" dirty="0">
                <a:solidFill>
                  <a:srgbClr val="C00000"/>
                </a:solidFill>
                <a:latin typeface="montserrat bold" pitchFamily="2" charset="0"/>
              </a:rPr>
            </a:br>
            <a:r>
              <a:rPr lang="it-IT" sz="3000" dirty="0">
                <a:solidFill>
                  <a:srgbClr val="C00000"/>
                </a:solidFill>
                <a:latin typeface="montserrat bold" pitchFamily="2" charset="0"/>
              </a:rPr>
              <a:t>Francesco De </a:t>
            </a:r>
            <a:r>
              <a:rPr lang="it-IT" sz="3000" dirty="0" err="1">
                <a:solidFill>
                  <a:srgbClr val="C00000"/>
                </a:solidFill>
                <a:latin typeface="montserrat bold" pitchFamily="2" charset="0"/>
              </a:rPr>
              <a:t>Querquis</a:t>
            </a:r>
            <a:r>
              <a:rPr lang="it-IT" sz="3000" dirty="0">
                <a:solidFill>
                  <a:srgbClr val="C00000"/>
                </a:solidFill>
                <a:latin typeface="montserrat bold" pitchFamily="2" charset="0"/>
              </a:rPr>
              <a:t> – CEO, Red </a:t>
            </a:r>
            <a:r>
              <a:rPr lang="it-IT" sz="3000" dirty="0" err="1">
                <a:solidFill>
                  <a:srgbClr val="C00000"/>
                </a:solidFill>
                <a:latin typeface="montserrat bold" pitchFamily="2" charset="0"/>
              </a:rPr>
              <a:t>Oak</a:t>
            </a:r>
            <a:r>
              <a:rPr lang="it-IT" sz="3000" dirty="0">
                <a:solidFill>
                  <a:srgbClr val="C00000"/>
                </a:solidFill>
                <a:latin typeface="montserrat bold" pitchFamily="2" charset="0"/>
              </a:rPr>
              <a:t> FM</a:t>
            </a:r>
            <a:br>
              <a:rPr lang="it-IT" sz="3000" dirty="0">
                <a:solidFill>
                  <a:srgbClr val="C00000"/>
                </a:solidFill>
                <a:latin typeface="montserrat bold" pitchFamily="2" charset="0"/>
              </a:rPr>
            </a:br>
            <a:r>
              <a:rPr lang="it-IT" sz="3000" dirty="0">
                <a:solidFill>
                  <a:srgbClr val="C00000"/>
                </a:solidFill>
                <a:latin typeface="montserrat bold" pitchFamily="2" charset="0"/>
              </a:rPr>
              <a:t>Michelle Beck – Director PL, The </a:t>
            </a:r>
            <a:r>
              <a:rPr lang="it-IT" sz="3000" dirty="0" err="1">
                <a:solidFill>
                  <a:srgbClr val="C00000"/>
                </a:solidFill>
                <a:latin typeface="montserrat bold" pitchFamily="2" charset="0"/>
              </a:rPr>
              <a:t>Fresh</a:t>
            </a:r>
            <a:r>
              <a:rPr lang="it-IT" sz="3000" dirty="0">
                <a:solidFill>
                  <a:srgbClr val="C00000"/>
                </a:solidFill>
                <a:latin typeface="montserrat bold" pitchFamily="2" charset="0"/>
              </a:rPr>
              <a:t> Market</a:t>
            </a:r>
            <a:br>
              <a:rPr lang="it-IT" sz="3000" dirty="0">
                <a:solidFill>
                  <a:srgbClr val="C00000"/>
                </a:solidFill>
                <a:latin typeface="montserrat bold" pitchFamily="2" charset="0"/>
              </a:rPr>
            </a:br>
            <a:br>
              <a:rPr lang="it-IT" sz="3000" dirty="0">
                <a:solidFill>
                  <a:srgbClr val="C00000"/>
                </a:solidFill>
                <a:latin typeface="montserrat bold" pitchFamily="2" charset="0"/>
              </a:rPr>
            </a:br>
            <a:r>
              <a:rPr lang="it-IT" sz="3200" b="1" i="1" dirty="0">
                <a:solidFill>
                  <a:srgbClr val="C00000"/>
                </a:solidFill>
              </a:rPr>
              <a:t>Modera: Domenico </a:t>
            </a:r>
            <a:r>
              <a:rPr lang="it-IT" sz="3200" b="1" i="1" dirty="0" err="1">
                <a:solidFill>
                  <a:srgbClr val="C00000"/>
                </a:solidFill>
              </a:rPr>
              <a:t>Canzoniero</a:t>
            </a:r>
            <a:r>
              <a:rPr lang="it-IT" sz="3200" b="1" i="1" dirty="0">
                <a:solidFill>
                  <a:srgbClr val="C00000"/>
                </a:solidFill>
              </a:rPr>
              <a:t>, </a:t>
            </a:r>
            <a:br>
              <a:rPr lang="it-IT" sz="3200" b="1" i="1" dirty="0">
                <a:solidFill>
                  <a:srgbClr val="C00000"/>
                </a:solidFill>
              </a:rPr>
            </a:br>
            <a:r>
              <a:rPr lang="it-IT" sz="3200" b="1" i="1" dirty="0">
                <a:solidFill>
                  <a:srgbClr val="C00000"/>
                </a:solidFill>
              </a:rPr>
              <a:t>Direttore Editoriale </a:t>
            </a:r>
            <a:r>
              <a:rPr lang="it-IT" sz="3200" b="1" i="1" dirty="0" err="1">
                <a:solidFill>
                  <a:srgbClr val="C00000"/>
                </a:solidFill>
              </a:rPr>
              <a:t>Greenretail.news</a:t>
            </a:r>
            <a:r>
              <a:rPr lang="it-IT" sz="3200" b="1" i="1" dirty="0">
                <a:solidFill>
                  <a:srgbClr val="C00000"/>
                </a:solidFill>
              </a:rPr>
              <a:t> e Magazine</a:t>
            </a:r>
            <a:br>
              <a:rPr lang="it-IT" sz="3200" b="1" i="1" dirty="0">
                <a:solidFill>
                  <a:srgbClr val="C00000"/>
                </a:solidFill>
              </a:rPr>
            </a:br>
            <a:endParaRPr lang="it-IT" sz="3000" dirty="0">
              <a:solidFill>
                <a:srgbClr val="C00000"/>
              </a:solidFill>
              <a:latin typeface="montserrat bold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13468839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45</TotalTime>
  <Words>192</Words>
  <Application>Microsoft Macintosh PowerPoint</Application>
  <PresentationFormat>Widescreen</PresentationFormat>
  <Paragraphs>27</Paragraphs>
  <Slides>3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6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3</vt:i4>
      </vt:variant>
    </vt:vector>
  </HeadingPairs>
  <TitlesOfParts>
    <vt:vector size="10" baseType="lpstr">
      <vt:lpstr>Calibri Light</vt:lpstr>
      <vt:lpstr>montserrat bold</vt:lpstr>
      <vt:lpstr>Montserrat</vt:lpstr>
      <vt:lpstr>Calibri</vt:lpstr>
      <vt:lpstr>montserrat bold</vt:lpstr>
      <vt:lpstr>Arial</vt:lpstr>
      <vt:lpstr>Tema di Office</vt:lpstr>
      <vt:lpstr>Il ruolo strategico del packaging nella filiera per la PL</vt:lpstr>
      <vt:lpstr>Intervengono: Stanislao Fabbrino - CEO Fruttagel Paolo Maggi - presidente Tetrapak Alessandro Manzardo – SpinLife JeanPierre Studer – R&amp;D Inalpi  Modera: Domenico Canzoniero Direttore Editoriale, Greenretail.news e magazine</vt:lpstr>
      <vt:lpstr>Intervengono: Josephine Ducatteau – CSR &amp; Food Transition, Carrefour Roberto Romboli – responsabile MDD, Dit  Distribuzione Italiana   Francesco De Querquis – CEO, Red Oak FM Michelle Beck – Director PL, The Fresh Market  Modera: Domenico Canzoniero,  Direttore Editoriale Greenretail.news e Magazine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TITOLO CONVEGNO: DISPORRE IL TESTO SU DUE O TRE RIGHE</dc:title>
  <dc:creator>Valerio Saini</dc:creator>
  <cp:lastModifiedBy>Microsoft Office User</cp:lastModifiedBy>
  <cp:revision>11</cp:revision>
  <dcterms:created xsi:type="dcterms:W3CDTF">2024-01-02T09:26:36Z</dcterms:created>
  <dcterms:modified xsi:type="dcterms:W3CDTF">2025-01-14T21:38:03Z</dcterms:modified>
</cp:coreProperties>
</file>